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75" r:id="rId4"/>
    <p:sldId id="260" r:id="rId5"/>
    <p:sldId id="279" r:id="rId6"/>
    <p:sldId id="262" r:id="rId7"/>
    <p:sldId id="276" r:id="rId8"/>
    <p:sldId id="257" r:id="rId9"/>
    <p:sldId id="258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80" r:id="rId18"/>
    <p:sldId id="277" r:id="rId19"/>
    <p:sldId id="278" r:id="rId20"/>
    <p:sldId id="263" r:id="rId21"/>
    <p:sldId id="264" r:id="rId22"/>
    <p:sldId id="265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F2A0E2-D0B3-45BE-8EE3-5E0874F7681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12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B685-0223-4C6B-8F56-E959831FD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7105-5B69-4199-B107-01F747FDF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3908A-1A1E-4A2B-A1D3-1F2150E51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A343-0F94-4013-AC52-C76DDB716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D224F-1D52-400C-80BA-D1DD868F8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FC200-A222-487C-A336-C5AC604A8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DE58A-1F26-4EB1-B1B3-80FEE6556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AC163-DA2C-49D9-8ACB-674A99338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93D13-EF54-4100-AC5A-4B1B143CB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C550-3668-4C3D-9D37-23E3B324B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31FEA3B-1EA5-4590-A592-A84317C372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458200" cy="1752600"/>
          </a:xfrm>
        </p:spPr>
        <p:txBody>
          <a:bodyPr/>
          <a:lstStyle/>
          <a:p>
            <a:r>
              <a:rPr lang="en-US" sz="4000" b="1"/>
              <a:t>Training of Trainers  for A/H1N1 Vaccine Deployment in Cambodia 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839200" cy="2057400"/>
          </a:xfrm>
        </p:spPr>
        <p:txBody>
          <a:bodyPr/>
          <a:lstStyle/>
          <a:p>
            <a:r>
              <a:rPr lang="en-US" sz="1900"/>
              <a:t>Kampong Channang, 22-23 February 2010</a:t>
            </a:r>
          </a:p>
          <a:p>
            <a:r>
              <a:rPr lang="en-US" sz="1900"/>
              <a:t>Kampong Cham, 25-26 February 2010</a:t>
            </a:r>
          </a:p>
          <a:p>
            <a:endParaRPr lang="en-US" sz="1900"/>
          </a:p>
          <a:p>
            <a:r>
              <a:rPr lang="en-US" sz="1900"/>
              <a:t>with support from:  </a:t>
            </a:r>
          </a:p>
          <a:p>
            <a:r>
              <a:rPr lang="en-US" sz="1900"/>
              <a:t>USAID thru AED and JSI DELIVER (thru PATH Cambodia) &amp; WHO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 management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Peter Vanquaille, WHO consultant discussed logistic management.</a:t>
            </a:r>
          </a:p>
        </p:txBody>
      </p:sp>
      <p:pic>
        <p:nvPicPr>
          <p:cNvPr id="12294" name="Picture 6" descr="Pete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84513"/>
            <a:ext cx="411480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Image(3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828800"/>
            <a:ext cx="1774825" cy="2052638"/>
          </a:xfrm>
          <a:prstGeom prst="rect">
            <a:avLst/>
          </a:prstGeom>
          <a:noFill/>
        </p:spPr>
      </p:pic>
      <p:pic>
        <p:nvPicPr>
          <p:cNvPr id="12296" name="Picture 8" descr="Image(47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48000"/>
            <a:ext cx="1876425" cy="2133600"/>
          </a:xfrm>
          <a:prstGeom prst="rect">
            <a:avLst/>
          </a:prstGeom>
          <a:noFill/>
        </p:spPr>
      </p:pic>
      <p:graphicFrame>
        <p:nvGraphicFramePr>
          <p:cNvPr id="12297" name="Object 9"/>
          <p:cNvGraphicFramePr>
            <a:graphicFrameLocks noChangeAspect="1"/>
          </p:cNvGraphicFramePr>
          <p:nvPr>
            <p:ph idx="1"/>
          </p:nvPr>
        </p:nvGraphicFramePr>
        <p:xfrm>
          <a:off x="6553200" y="3810000"/>
          <a:ext cx="2362200" cy="2736850"/>
        </p:xfrm>
        <a:graphic>
          <a:graphicData uri="http://schemas.openxmlformats.org/presentationml/2006/ole">
            <p:oleObj spid="_x0000_s12297" name="Photo Editor Photo" r:id="rId6" imgW="3809524" imgH="38010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roles and responsibilities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4800600"/>
            <a:ext cx="670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Mr Thom, NIP  outlined the roles and responsibilities  of vaccinators and village health support group.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Vaccine management and adverse effect following immunization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3942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62000" y="5410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Addressing AEFI... (what if? ) facilitated by Peter.  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management</a:t>
            </a:r>
          </a:p>
        </p:txBody>
      </p:sp>
      <p:pic>
        <p:nvPicPr>
          <p:cNvPr id="22532" name="Picture 4" descr="2008032450270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3048000" cy="3716338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67200" y="1752600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discussion of waste disposal plan and required guidelines.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452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Termination of deployment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00200"/>
            <a:ext cx="47498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2819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“All access vaccines and ancillaries left over from the campaign at any fixed site must be recorded and returned to provincial storage at the end of the campaign.”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343400" y="5562600"/>
            <a:ext cx="3925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Identifying their target groups...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4216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436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971800"/>
            <a:ext cx="254158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54102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Providing the message for pregnant mothers...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90600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5334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job aids for health care workers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on scenarios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33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5800" y="5105400"/>
            <a:ext cx="4114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male health care worker talking to the woman who shares a story of a pregnant woman who had miscarriage after receiving the vaccine (AFEI case). 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410200" y="5257800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pregnant woman interested to get the vaccine  but not so sure about its safety.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Reiterating H1N1 pandemic flu messages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2194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192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267200" y="4191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Hand washing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Venue of training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Provincial Health Department of Kampong Chhnang, 22-23 Feb 2010</a:t>
            </a:r>
          </a:p>
          <a:p>
            <a:r>
              <a:rPr lang="en-US"/>
              <a:t>Kampong Chhnang is 90 kms away from central part of Phnom Penh. </a:t>
            </a:r>
          </a:p>
          <a:p>
            <a:r>
              <a:rPr lang="en-US"/>
              <a:t>The fourth province detected with high cases of H1H1 in 2009.</a:t>
            </a:r>
          </a:p>
          <a:p>
            <a:r>
              <a:rPr lang="en-US"/>
              <a:t>Strategic to gather representatives from 10 provinces for the first batch of TOT.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Play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Establishing a vaccination point</a:t>
            </a:r>
          </a:p>
        </p:txBody>
      </p:sp>
      <p:pic>
        <p:nvPicPr>
          <p:cNvPr id="14340" name="Picture 4" descr="Dem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32956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emo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209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67200" y="55626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Preparation of the vaccination table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10000" cy="1139825"/>
          </a:xfrm>
        </p:spPr>
        <p:txBody>
          <a:bodyPr/>
          <a:lstStyle/>
          <a:p>
            <a:r>
              <a:rPr lang="en-US"/>
              <a:t>Role play</a:t>
            </a:r>
          </a:p>
        </p:txBody>
      </p:sp>
      <p:pic>
        <p:nvPicPr>
          <p:cNvPr id="15364" name="Picture 4" descr="Dem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2552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em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267200" cy="2933700"/>
          </a:xfrm>
          <a:prstGeom prst="rect">
            <a:avLst/>
          </a:prstGeom>
          <a:noFill/>
        </p:spPr>
      </p:pic>
      <p:pic>
        <p:nvPicPr>
          <p:cNvPr id="15366" name="Picture 6" descr="Dem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210050"/>
            <a:ext cx="4343400" cy="264795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Assembly of the safety box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495800" y="3505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343400" y="3429000"/>
            <a:ext cx="4267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Counseling eligible clients...</a:t>
            </a:r>
          </a:p>
          <a:p>
            <a:pPr>
              <a:spcBef>
                <a:spcPct val="50000"/>
              </a:spcBef>
            </a:pPr>
            <a:r>
              <a:rPr lang="en-US" b="1"/>
              <a:t>Informing noneligible clients...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play</a:t>
            </a:r>
          </a:p>
        </p:txBody>
      </p:sp>
      <p:pic>
        <p:nvPicPr>
          <p:cNvPr id="16388" name="Picture 4" descr="Demo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352800" cy="2476500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95400" y="4724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Vaccination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76600"/>
            <a:ext cx="4267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85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Coordination of technical assistance is difficult in a country where AED does not have physical presence. </a:t>
            </a:r>
          </a:p>
          <a:p>
            <a:pPr>
              <a:lnSpc>
                <a:spcPct val="80000"/>
              </a:lnSpc>
            </a:pPr>
            <a:r>
              <a:rPr lang="en-US" sz="2400"/>
              <a:t>Language barrier is a problem encountered both in technical and administrative process.</a:t>
            </a:r>
          </a:p>
          <a:p>
            <a:pPr>
              <a:lnSpc>
                <a:spcPct val="80000"/>
              </a:lnSpc>
            </a:pPr>
            <a:r>
              <a:rPr lang="en-US" sz="2400"/>
              <a:t>The communication module prepared by AED could have been maximally used if AED has been involved in the pre-planning  stage and if a more organized (or proactive) assessment of the local partners was done. </a:t>
            </a:r>
          </a:p>
          <a:p>
            <a:pPr>
              <a:lnSpc>
                <a:spcPct val="80000"/>
              </a:lnSpc>
            </a:pPr>
            <a:r>
              <a:rPr lang="en-US" sz="2400"/>
              <a:t>IPC- related scenarios and role plays are found practical and more appreciated by participants if integrated with other technical sessions of the training.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Venue of training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7Makara Hotel, Kampong Cham, 25-26 Feb. </a:t>
            </a:r>
          </a:p>
          <a:p>
            <a:pPr>
              <a:lnSpc>
                <a:spcPct val="90000"/>
              </a:lnSpc>
            </a:pPr>
            <a:r>
              <a:rPr lang="en-US"/>
              <a:t>Kampong Cham is 120 kms away from Phnom Penh.</a:t>
            </a:r>
          </a:p>
          <a:p>
            <a:pPr>
              <a:lnSpc>
                <a:spcPct val="90000"/>
              </a:lnSpc>
            </a:pPr>
            <a:r>
              <a:rPr lang="en-US"/>
              <a:t>The biggest province with a population of 1.5 million.</a:t>
            </a:r>
          </a:p>
          <a:p>
            <a:pPr>
              <a:lnSpc>
                <a:spcPct val="90000"/>
              </a:lnSpc>
            </a:pPr>
            <a:r>
              <a:rPr lang="en-US"/>
              <a:t>With reported cases of H1N1, but lower incidence than Kampong Chhnang.</a:t>
            </a:r>
          </a:p>
          <a:p>
            <a:pPr>
              <a:lnSpc>
                <a:spcPct val="90000"/>
              </a:lnSpc>
            </a:pPr>
            <a:r>
              <a:rPr lang="en-US"/>
              <a:t>Provincial health department hosted the training of 14 provinces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Kampong Chhnang, representatives were from 10 provinces, namely: Takeo, Kampot, Pursat,Kokong,Kampong Speu, Svay Reing, Kampong Cham, Kep, Sihanoukville, and Bantay Meancheay. </a:t>
            </a:r>
          </a:p>
          <a:p>
            <a:pPr>
              <a:lnSpc>
                <a:spcPct val="90000"/>
              </a:lnSpc>
            </a:pPr>
            <a:r>
              <a:rPr lang="en-US"/>
              <a:t>In Kampong Cham, participants were from the remaining 14 provinces.</a:t>
            </a:r>
          </a:p>
          <a:p>
            <a:pPr>
              <a:lnSpc>
                <a:spcPct val="90000"/>
              </a:lnSpc>
            </a:pPr>
            <a:r>
              <a:rPr lang="en-US"/>
              <a:t>Participants are provincial  health department directors or deputies, EPI chiefs and continuing education  officers.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Expectations after TOT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total, 24 provinces were represented in the TOT</a:t>
            </a:r>
          </a:p>
          <a:p>
            <a:pPr>
              <a:lnSpc>
                <a:spcPct val="90000"/>
              </a:lnSpc>
            </a:pPr>
            <a:r>
              <a:rPr lang="en-US"/>
              <a:t>Only participants from 4 priority provinces such as: Phnom Penh, </a:t>
            </a:r>
            <a:r>
              <a:rPr lang="en-US" altLang="zh-CN">
                <a:ea typeface="宋体" charset="-122"/>
              </a:rPr>
              <a:t>Kandal, Kampong Chhnang, and Kampong Speu will cascade trainings of health care workers and vaccinators at operational districts of their provinces. 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-122"/>
              </a:rPr>
              <a:t>Those from 20 provinces are expected to prepare their operational plans while waiting for the next shipment of vaccine. 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photo – Kampong Chhnang </a:t>
            </a:r>
          </a:p>
        </p:txBody>
      </p:sp>
      <p:pic>
        <p:nvPicPr>
          <p:cNvPr id="13316" name="Picture 4" descr="DSC01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photo – Kampong Cham</a:t>
            </a:r>
          </a:p>
        </p:txBody>
      </p:sp>
      <p:pic>
        <p:nvPicPr>
          <p:cNvPr id="28677" name="Picture 5" descr="DSC01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</a:t>
            </a:r>
          </a:p>
        </p:txBody>
      </p:sp>
      <p:pic>
        <p:nvPicPr>
          <p:cNvPr id="6149" name="Picture 5" descr="DSC013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306888"/>
            <a:ext cx="3400425" cy="2551112"/>
          </a:xfrm>
          <a:noFill/>
          <a:ln/>
        </p:spPr>
      </p:pic>
      <p:pic>
        <p:nvPicPr>
          <p:cNvPr id="6150" name="Picture 6" descr="DSC01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343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" y="3733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Emcee: Mr Ork Vichit, NIP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648200" y="26670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Welcome by Dep. Dir Dr Savuth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962400" y="621665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Message by Prof. Sann Chan Seoung, NIP manager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2766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800600" y="5562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Message from WHO </a:t>
            </a: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524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H1N1 background</a:t>
            </a:r>
          </a:p>
        </p:txBody>
      </p:sp>
      <p:pic>
        <p:nvPicPr>
          <p:cNvPr id="9221" name="Picture 5" descr="DSC01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91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SC01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22098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Dr Chneng Mom of NIP PHN office provided basic information about H1N1.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8001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What is H1N1?  How does H1N1 transmitted? What is the H1N1 situation in Cambodia?</a:t>
            </a:r>
          </a:p>
          <a:p>
            <a:pPr>
              <a:spcBef>
                <a:spcPct val="50000"/>
              </a:spcBef>
            </a:pPr>
            <a:r>
              <a:rPr lang="en-US" i="1"/>
              <a:t>What are the symptoms? How do we protect ourselves and  our families? 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29100"/>
            <a:ext cx="3429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380</TotalTime>
  <Words>653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Level</vt:lpstr>
      <vt:lpstr>Photo Editor Photo</vt:lpstr>
      <vt:lpstr>Training of Trainers  for A/H1N1 Vaccine Deployment in Cambodia  </vt:lpstr>
      <vt:lpstr>Venue of training</vt:lpstr>
      <vt:lpstr>Venue of training</vt:lpstr>
      <vt:lpstr>Participants</vt:lpstr>
      <vt:lpstr>Expectations after TOT</vt:lpstr>
      <vt:lpstr>Group photo – Kampong Chhnang </vt:lpstr>
      <vt:lpstr>Group photo – Kampong Cham</vt:lpstr>
      <vt:lpstr>Opening</vt:lpstr>
      <vt:lpstr>H1N1 background</vt:lpstr>
      <vt:lpstr>Logistic management</vt:lpstr>
      <vt:lpstr>Defining roles and responsibilities</vt:lpstr>
      <vt:lpstr>Vaccine management and adverse effect following immunization</vt:lpstr>
      <vt:lpstr>Waste management</vt:lpstr>
      <vt:lpstr>Termination of deployment</vt:lpstr>
      <vt:lpstr>Communication</vt:lpstr>
      <vt:lpstr>Communication </vt:lpstr>
      <vt:lpstr>Communication</vt:lpstr>
      <vt:lpstr>Working on scenarios</vt:lpstr>
      <vt:lpstr>Reiterating H1N1 pandemic flu messages</vt:lpstr>
      <vt:lpstr>Role Play </vt:lpstr>
      <vt:lpstr>Role play</vt:lpstr>
      <vt:lpstr>Role play</vt:lpstr>
      <vt:lpstr>Lessons Learned </vt:lpstr>
    </vt:vector>
  </TitlesOfParts>
  <Company>...........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of Trainers  on Supplementary Immunization Activity for A/H1N1 Vaccine in Cambodia  </dc:title>
  <dc:creator>User</dc:creator>
  <cp:lastModifiedBy>dbennett</cp:lastModifiedBy>
  <cp:revision>26</cp:revision>
  <dcterms:created xsi:type="dcterms:W3CDTF">2010-02-24T15:45:44Z</dcterms:created>
  <dcterms:modified xsi:type="dcterms:W3CDTF">2011-04-01T12:24:21Z</dcterms:modified>
</cp:coreProperties>
</file>